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sldIdLst>
    <p:sldId id="256" r:id="rId5"/>
    <p:sldId id="257" r:id="rId6"/>
    <p:sldId id="267" r:id="rId7"/>
    <p:sldId id="266" r:id="rId8"/>
    <p:sldId id="268" r:id="rId9"/>
    <p:sldId id="265" r:id="rId10"/>
    <p:sldId id="258" r:id="rId11"/>
    <p:sldId id="271" r:id="rId12"/>
    <p:sldId id="269" r:id="rId13"/>
    <p:sldId id="270" r:id="rId14"/>
    <p:sldId id="272" r:id="rId15"/>
    <p:sldId id="276" r:id="rId16"/>
    <p:sldId id="275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098" y="802299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098" y="3531205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5366" y="6370430"/>
            <a:ext cx="2625536" cy="309201"/>
          </a:xfrm>
        </p:spPr>
        <p:txBody>
          <a:bodyPr/>
          <a:lstStyle/>
          <a:p>
            <a:fld id="{2D202488-4139-4052-B998-251C9C91273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099" y="6370431"/>
            <a:ext cx="3730436" cy="309201"/>
          </a:xfrm>
        </p:spPr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3098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1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7052" y="6332579"/>
            <a:ext cx="3236889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6332579"/>
            <a:ext cx="4155753" cy="320931"/>
          </a:xfrm>
        </p:spPr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817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5583" y="3806196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5583" y="3804985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9179" y="2161854"/>
            <a:ext cx="3483864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009" y="2168318"/>
            <a:ext cx="3483864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486" y="1950796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486" y="2755516"/>
            <a:ext cx="3483864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9365" y="1954250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9365" y="2752738"/>
            <a:ext cx="3483864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435" y="1645522"/>
            <a:ext cx="4355382" cy="3840852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182" y="1645523"/>
            <a:ext cx="2700000" cy="3836725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296" y="3128471"/>
            <a:ext cx="2268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5228" y="5144981"/>
            <a:ext cx="2277329" cy="807405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51581" y="3128471"/>
            <a:ext cx="2268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05229" y="3128471"/>
            <a:ext cx="2268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446917" y="5144980"/>
            <a:ext cx="2277329" cy="807405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79940" y="5144979"/>
            <a:ext cx="2277329" cy="807405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3363058" y="5144979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5818310" y="5144979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8182" y="1617664"/>
            <a:ext cx="7213793" cy="133667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773" y="80452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73" y="2015733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47693" y="6340794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773" y="6339731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ZA"/>
              <a:t>Add Footer Here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098" y="899403"/>
            <a:ext cx="6477805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latin typeface="Cambria" panose="02040503050406030204" pitchFamily="18" charset="0"/>
              </a:rPr>
              <a:t>Welcome 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sz="3300" i="1" dirty="0" smtClean="0">
                <a:latin typeface="Cambria" panose="02040503050406030204" pitchFamily="18" charset="0"/>
              </a:rPr>
              <a:t>to the </a:t>
            </a:r>
            <a:r>
              <a:rPr lang="en-US" i="1" dirty="0" smtClean="0">
                <a:latin typeface="Cambria" panose="02040503050406030204" pitchFamily="18" charset="0"/>
              </a:rPr>
              <a:t/>
            </a:r>
            <a:br>
              <a:rPr lang="en-US" i="1" dirty="0" smtClean="0">
                <a:latin typeface="Cambria" panose="02040503050406030204" pitchFamily="18" charset="0"/>
              </a:rPr>
            </a:br>
            <a:r>
              <a:rPr lang="en-US" sz="5400" dirty="0" smtClean="0">
                <a:latin typeface="Cambria" panose="02040503050406030204" pitchFamily="18" charset="0"/>
              </a:rPr>
              <a:t>Shared Governance Workshop</a:t>
            </a:r>
            <a:endParaRPr lang="en-US" sz="5400" dirty="0">
              <a:latin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099" y="3740925"/>
            <a:ext cx="6477804" cy="1122388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r>
              <a:rPr lang="en-US" sz="16000" i="1" cap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Deal Makers &amp; </a:t>
            </a:r>
            <a:r>
              <a:rPr lang="en-US" sz="16000" i="1" cap="none" dirty="0">
                <a:latin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sz="16000" i="1" cap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eal Breakers</a:t>
            </a:r>
            <a:endParaRPr lang="en-US" sz="4000" i="1" cap="none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16000" i="1" cap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en-US" sz="8400" i="1" cap="none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8400" i="1" cap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Facilitated by the Agility Implementation Team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8400" i="1" cap="none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0000" i="1" cap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January 9, 2019</a:t>
            </a:r>
          </a:p>
          <a:p>
            <a:r>
              <a:rPr lang="en-U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endParaRPr lang="en-US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077" y="2194102"/>
            <a:ext cx="4697749" cy="1723170"/>
          </a:xfrm>
        </p:spPr>
        <p:txBody>
          <a:bodyPr>
            <a:normAutofit/>
          </a:bodyPr>
          <a:lstStyle/>
          <a:p>
            <a:pPr algn="r"/>
            <a:r>
              <a:rPr lang="en-US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REFLECTIONS</a:t>
            </a:r>
            <a:endParaRPr lang="en-US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500" dirty="0" smtClean="0">
                <a:latin typeface="Cambria" panose="02040503050406030204" pitchFamily="18" charset="0"/>
              </a:rPr>
              <a:t>Questions on the two models?</a:t>
            </a:r>
            <a:endParaRPr lang="en-US" sz="25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" y="209774"/>
            <a:ext cx="3980126" cy="39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878" y="1141145"/>
            <a:ext cx="6206590" cy="1359293"/>
          </a:xfrm>
        </p:spPr>
        <p:txBody>
          <a:bodyPr>
            <a:noAutofit/>
          </a:bodyPr>
          <a:lstStyle/>
          <a:p>
            <a:r>
              <a:rPr lang="en-US" sz="8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Your Turn</a:t>
            </a:r>
            <a:endParaRPr lang="en-US" sz="8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97" y="634885"/>
            <a:ext cx="2371811" cy="2371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865" y="3006696"/>
            <a:ext cx="840762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hat </a:t>
            </a: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are your 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deal</a:t>
            </a: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makers </a:t>
            </a: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and deal 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breakers from the </a:t>
            </a:r>
          </a:p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Pasadena Model?</a:t>
            </a:r>
          </a:p>
          <a:p>
            <a:pPr algn="ctr"/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(15 minutes)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0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878" y="1141145"/>
            <a:ext cx="6206590" cy="1359293"/>
          </a:xfrm>
        </p:spPr>
        <p:txBody>
          <a:bodyPr>
            <a:noAutofit/>
          </a:bodyPr>
          <a:lstStyle/>
          <a:p>
            <a:r>
              <a:rPr lang="en-US" sz="8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Your Turn</a:t>
            </a:r>
            <a:endParaRPr lang="en-US" sz="8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97" y="634885"/>
            <a:ext cx="2371811" cy="2371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865" y="3006696"/>
            <a:ext cx="840762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hat </a:t>
            </a: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are your 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deal</a:t>
            </a: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makers </a:t>
            </a: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and deal 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breakers from the </a:t>
            </a:r>
          </a:p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Monroe Model?</a:t>
            </a:r>
          </a:p>
          <a:p>
            <a:pPr algn="ctr"/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(15 minutes)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8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0" t="25486" b="10914"/>
          <a:stretch/>
        </p:blipFill>
        <p:spPr>
          <a:xfrm>
            <a:off x="4579569" y="1672056"/>
            <a:ext cx="4355694" cy="4361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0" t="25486" b="10914"/>
          <a:stretch/>
        </p:blipFill>
        <p:spPr>
          <a:xfrm rot="10800000">
            <a:off x="141273" y="187391"/>
            <a:ext cx="4355694" cy="43616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9569" y="2368195"/>
            <a:ext cx="3358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DEAL </a:t>
            </a:r>
          </a:p>
          <a:p>
            <a:pPr algn="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BREAKERS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9841" y="2368195"/>
            <a:ext cx="30903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DEAL </a:t>
            </a:r>
          </a:p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MAKERS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2108" y="2694143"/>
            <a:ext cx="5602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&amp;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19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547" y="880310"/>
            <a:ext cx="7824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AWC COMMITTEES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1" y="1837586"/>
            <a:ext cx="4402066" cy="3442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97" y="2016705"/>
            <a:ext cx="3444066" cy="337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6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71" y="192428"/>
            <a:ext cx="7506929" cy="42299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8682" y="4311789"/>
            <a:ext cx="66032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N</a:t>
            </a:r>
            <a:r>
              <a:rPr lang="en-US" sz="7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EXT </a:t>
            </a:r>
            <a:r>
              <a:rPr lang="en-US" sz="10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S</a:t>
            </a:r>
            <a:r>
              <a:rPr lang="en-US" sz="7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TEPS</a:t>
            </a:r>
            <a:endParaRPr lang="en-US" sz="7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123672" y="4643036"/>
            <a:ext cx="682994" cy="1091381"/>
          </a:xfrm>
          <a:prstGeom prst="chevron">
            <a:avLst/>
          </a:prstGeom>
          <a:solidFill>
            <a:srgbClr val="CC99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51447" y="4637015"/>
            <a:ext cx="682994" cy="1091381"/>
          </a:xfrm>
          <a:prstGeom prst="chevron">
            <a:avLst/>
          </a:prstGeom>
          <a:solidFill>
            <a:srgbClr val="CC99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8196455" y="4637016"/>
            <a:ext cx="682994" cy="1091381"/>
          </a:xfrm>
          <a:prstGeom prst="chevron">
            <a:avLst/>
          </a:prstGeom>
          <a:solidFill>
            <a:srgbClr val="CC99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413901" y="4581707"/>
            <a:ext cx="682994" cy="1091381"/>
          </a:xfrm>
          <a:prstGeom prst="chevron">
            <a:avLst/>
          </a:prstGeom>
          <a:solidFill>
            <a:srgbClr val="CC99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77510" y="4581707"/>
            <a:ext cx="682994" cy="1091381"/>
          </a:xfrm>
          <a:prstGeom prst="chevron">
            <a:avLst/>
          </a:prstGeom>
          <a:solidFill>
            <a:srgbClr val="CC99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41119" y="4581706"/>
            <a:ext cx="682994" cy="1091381"/>
          </a:xfrm>
          <a:prstGeom prst="chevron">
            <a:avLst/>
          </a:prstGeom>
          <a:solidFill>
            <a:srgbClr val="CC99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2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258" y="1221447"/>
            <a:ext cx="8140700" cy="3375025"/>
          </a:xfrm>
        </p:spPr>
        <p:txBody>
          <a:bodyPr>
            <a:noAutofit/>
          </a:bodyPr>
          <a:lstStyle/>
          <a:p>
            <a:pPr algn="ctr"/>
            <a:r>
              <a:rPr lang="en-US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What is </a:t>
            </a:r>
            <a:br>
              <a:rPr lang="en-US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5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shared governance?</a:t>
            </a:r>
            <a:endParaRPr lang="en-US" sz="5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DDC44"/>
              </a:clrFrom>
              <a:clrTo>
                <a:srgbClr val="4DDC44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69" y="2374418"/>
            <a:ext cx="5520875" cy="41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05753"/>
            <a:ext cx="9144000" cy="8355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Work Thus Far</a:t>
            </a:r>
            <a:r>
              <a:rPr lang="en-US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cs typeface="Times New Roman" panose="02020603050405020304" pitchFamily="18" charset="0"/>
              </a:rPr>
              <a:t/>
            </a:r>
            <a:br>
              <a:rPr lang="en-US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cs typeface="Times New Roman" panose="02020603050405020304" pitchFamily="18" charset="0"/>
              </a:rPr>
            </a:br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cs typeface="Times New Roman" panose="02020603050405020304" pitchFamily="18" charset="0"/>
              </a:rPr>
              <a:t>	</a:t>
            </a:r>
            <a:endParaRPr lang="en-US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83339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Reviewed a number of articles on shared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Drafted a shared governance statement and revised it based on solicited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Attempted to map AWC’s current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Reviewed shared governance structures from ten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Catalogued the elements common to the various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9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320" y="177814"/>
            <a:ext cx="8140700" cy="1686846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What is the </a:t>
            </a:r>
            <a:r>
              <a:rPr lang="en-US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purpose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of this workshop?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8944"/>
          <a:stretch/>
        </p:blipFill>
        <p:spPr>
          <a:xfrm>
            <a:off x="5208517" y="2155914"/>
            <a:ext cx="3975943" cy="3976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04903"/>
            <a:ext cx="56656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700" dirty="0" smtClean="0"/>
              <a:t>Present the two most common structural options for the central decision-making bodies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700" dirty="0" smtClean="0"/>
              <a:t>Get detailed feedback on the concrete pros and cons of the two options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700" dirty="0" smtClean="0"/>
              <a:t>Begin to discuss the subject of committee creation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700" dirty="0" smtClean="0"/>
              <a:t>The Agility team will then begin to draft a model based on this feedback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0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5214" y="-483283"/>
            <a:ext cx="3349632" cy="5024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7051" y="3806196"/>
            <a:ext cx="8569235" cy="1105438"/>
          </a:xfrm>
        </p:spPr>
        <p:txBody>
          <a:bodyPr>
            <a:noAutofit/>
          </a:bodyPr>
          <a:lstStyle/>
          <a:p>
            <a:r>
              <a:rPr lang="en-US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AWC GOVERNANCE MODEL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10748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720" y="804520"/>
            <a:ext cx="7511376" cy="104923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AWC ORGANIZATIONAL CHARTS</a:t>
            </a:r>
            <a:endParaRPr lang="en-US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379553" y="5449502"/>
            <a:ext cx="2578965" cy="8064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mbria" panose="02040503050406030204" pitchFamily="18" charset="0"/>
              </a:rPr>
              <a:t>Finance &amp; Administrative Services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53" y="3908182"/>
            <a:ext cx="2578965" cy="15353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5270" t="11340" r="1640" b="3385"/>
          <a:stretch/>
        </p:blipFill>
        <p:spPr>
          <a:xfrm>
            <a:off x="379553" y="1530395"/>
            <a:ext cx="4585557" cy="21662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8691"/>
          <a:stretch/>
        </p:blipFill>
        <p:spPr>
          <a:xfrm rot="5400000">
            <a:off x="3867119" y="3368177"/>
            <a:ext cx="1535371" cy="2668892"/>
          </a:xfrm>
          <a:prstGeom prst="rect">
            <a:avLst/>
          </a:prstGeom>
        </p:spPr>
      </p:pic>
      <p:sp>
        <p:nvSpPr>
          <p:cNvPr id="19" name="Text Placeholder 9"/>
          <p:cNvSpPr txBox="1">
            <a:spLocks/>
          </p:cNvSpPr>
          <p:nvPr/>
        </p:nvSpPr>
        <p:spPr>
          <a:xfrm>
            <a:off x="3337794" y="5470308"/>
            <a:ext cx="2668893" cy="80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5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5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mbria" panose="02040503050406030204" pitchFamily="18" charset="0"/>
              </a:rPr>
              <a:t>Student Services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091" y="3934935"/>
            <a:ext cx="2495776" cy="1535373"/>
          </a:xfrm>
          <a:prstGeom prst="rect">
            <a:avLst/>
          </a:prstGeom>
        </p:spPr>
      </p:pic>
      <p:sp>
        <p:nvSpPr>
          <p:cNvPr id="21" name="Text Placeholder 9"/>
          <p:cNvSpPr txBox="1">
            <a:spLocks/>
          </p:cNvSpPr>
          <p:nvPr/>
        </p:nvSpPr>
        <p:spPr>
          <a:xfrm>
            <a:off x="6311092" y="5449502"/>
            <a:ext cx="2495776" cy="80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5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5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mbria" panose="02040503050406030204" pitchFamily="18" charset="0"/>
              </a:rPr>
              <a:t>Learning Services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769" y="1302818"/>
            <a:ext cx="2132448" cy="2549445"/>
          </a:xfrm>
          <a:prstGeom prst="rect">
            <a:avLst/>
          </a:prstGeom>
        </p:spPr>
      </p:pic>
      <p:sp>
        <p:nvSpPr>
          <p:cNvPr id="23" name="Text Placeholder 9"/>
          <p:cNvSpPr txBox="1">
            <a:spLocks/>
          </p:cNvSpPr>
          <p:nvPr/>
        </p:nvSpPr>
        <p:spPr>
          <a:xfrm>
            <a:off x="7558979" y="2379345"/>
            <a:ext cx="1333922" cy="468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5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5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Cambria" panose="02040503050406030204" pitchFamily="18" charset="0"/>
              </a:rPr>
              <a:t>Advancement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34014"/>
              </p:ext>
            </p:extLst>
          </p:nvPr>
        </p:nvGraphicFramePr>
        <p:xfrm>
          <a:off x="247917" y="1853755"/>
          <a:ext cx="8653322" cy="3940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14725757" imgH="11868120" progId="Excel.Sheet.12">
                  <p:embed/>
                </p:oleObj>
              </mc:Choice>
              <mc:Fallback>
                <p:oleObj name="Worksheet" r:id="rId3" imgW="14725757" imgH="11868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917" y="1853755"/>
                        <a:ext cx="8653322" cy="3940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247917" y="776835"/>
            <a:ext cx="8653322" cy="8577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67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+ Committee/Workgroup list</a:t>
            </a:r>
          </a:p>
        </p:txBody>
      </p:sp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589296"/>
              </p:ext>
            </p:extLst>
          </p:nvPr>
        </p:nvGraphicFramePr>
        <p:xfrm>
          <a:off x="3640656" y="0"/>
          <a:ext cx="5123018" cy="60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5956042" imgH="7040947" progId="Word.Document.12">
                  <p:embed/>
                </p:oleObj>
              </mc:Choice>
              <mc:Fallback>
                <p:oleObj name="Document" r:id="rId3" imgW="5956042" imgH="70409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0656" y="0"/>
                        <a:ext cx="5123018" cy="605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/>
          <p:cNvSpPr txBox="1">
            <a:spLocks/>
          </p:cNvSpPr>
          <p:nvPr/>
        </p:nvSpPr>
        <p:spPr>
          <a:xfrm>
            <a:off x="111720" y="2500534"/>
            <a:ext cx="3700728" cy="1049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Pasadena Model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10015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-218485" y="169980"/>
            <a:ext cx="9176367" cy="23465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Monroe </a:t>
            </a:r>
            <a:endParaRPr lang="en-US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Community College Model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21" y="1198001"/>
            <a:ext cx="7396120" cy="4974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63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Custom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C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00000"/>
      </a:accent5>
      <a:accent6>
        <a:srgbClr val="B22600"/>
      </a:accent6>
      <a:hlink>
        <a:srgbClr val="CC9900"/>
      </a:hlink>
      <a:folHlink>
        <a:srgbClr val="C00000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Invention_SL - v4" id="{967A0141-51FB-47EA-A223-61446FEA6A0D}" vid="{99189E50-2190-49F7-9BBD-B37E57739D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6B76F2-1AE1-4A2A-A5B3-D462CC5E81F8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fb0879af-3eba-417a-a55a-ffe6dcd6ca77"/>
    <ds:schemaRef ds:uri="6dc4bcd6-49db-4c07-9060-8acfc67cef9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188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Bodoni MT</vt:lpstr>
      <vt:lpstr>Cambria</vt:lpstr>
      <vt:lpstr>Gill Sans MT</vt:lpstr>
      <vt:lpstr>Tahoma</vt:lpstr>
      <vt:lpstr>Times New Roman</vt:lpstr>
      <vt:lpstr>Vijaya</vt:lpstr>
      <vt:lpstr>Gallery</vt:lpstr>
      <vt:lpstr>Worksheet</vt:lpstr>
      <vt:lpstr>Document</vt:lpstr>
      <vt:lpstr>Welcome  to the  Shared Governance Workshop</vt:lpstr>
      <vt:lpstr>What is  shared governance?</vt:lpstr>
      <vt:lpstr>Work Thus Far  </vt:lpstr>
      <vt:lpstr>What is the purpose of this workshop?</vt:lpstr>
      <vt:lpstr>PowerPoint Presentation</vt:lpstr>
      <vt:lpstr>AWC ORGANIZATIONAL CHARTS</vt:lpstr>
      <vt:lpstr>PowerPoint Presentation</vt:lpstr>
      <vt:lpstr>PowerPoint Presentation</vt:lpstr>
      <vt:lpstr>PowerPoint Presentation</vt:lpstr>
      <vt:lpstr>REFLECTIONS</vt:lpstr>
      <vt:lpstr>Your Turn</vt:lpstr>
      <vt:lpstr>Your Turn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2018-12-17T20:21:08Z</dcterms:created>
  <dcterms:modified xsi:type="dcterms:W3CDTF">2019-01-07T15:24:00Z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